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6" r:id="rId3"/>
    <p:sldId id="275" r:id="rId4"/>
    <p:sldId id="257" r:id="rId5"/>
    <p:sldId id="271" r:id="rId6"/>
    <p:sldId id="272" r:id="rId7"/>
    <p:sldId id="273" r:id="rId8"/>
    <p:sldId id="274" r:id="rId9"/>
    <p:sldId id="258" r:id="rId10"/>
    <p:sldId id="270" r:id="rId11"/>
    <p:sldId id="260" r:id="rId12"/>
    <p:sldId id="261" r:id="rId13"/>
    <p:sldId id="262" r:id="rId14"/>
    <p:sldId id="279" r:id="rId15"/>
    <p:sldId id="263" r:id="rId16"/>
    <p:sldId id="264" r:id="rId17"/>
    <p:sldId id="265" r:id="rId18"/>
    <p:sldId id="266" r:id="rId19"/>
    <p:sldId id="267" r:id="rId20"/>
    <p:sldId id="268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E270-E617-4AFC-A406-F040AB401A9C}" type="datetimeFigureOut">
              <a:rPr lang="cs-CZ" smtClean="0"/>
              <a:t>27.6.2012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FA0B5F-97FD-4E9B-A318-253ADB92C5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0442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A0B5F-97FD-4E9B-A318-253ADB92C5BB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3784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C77F-066D-4605-A14D-EDA620D66ADE}" type="datetimeFigureOut">
              <a:rPr lang="cs-CZ" smtClean="0"/>
              <a:t>27.6.2012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9624B-5C88-4D44-B8C4-D5F350D55D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7434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C77F-066D-4605-A14D-EDA620D66ADE}" type="datetimeFigureOut">
              <a:rPr lang="cs-CZ" smtClean="0"/>
              <a:t>27.6.2012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9624B-5C88-4D44-B8C4-D5F350D55D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8410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C77F-066D-4605-A14D-EDA620D66ADE}" type="datetimeFigureOut">
              <a:rPr lang="cs-CZ" smtClean="0"/>
              <a:t>27.6.2012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9624B-5C88-4D44-B8C4-D5F350D55D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2261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C77F-066D-4605-A14D-EDA620D66ADE}" type="datetimeFigureOut">
              <a:rPr lang="cs-CZ" smtClean="0"/>
              <a:t>27.6.2012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9624B-5C88-4D44-B8C4-D5F350D55D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7609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C77F-066D-4605-A14D-EDA620D66ADE}" type="datetimeFigureOut">
              <a:rPr lang="cs-CZ" smtClean="0"/>
              <a:t>27.6.2012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9624B-5C88-4D44-B8C4-D5F350D55D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3309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C77F-066D-4605-A14D-EDA620D66ADE}" type="datetimeFigureOut">
              <a:rPr lang="cs-CZ" smtClean="0"/>
              <a:t>27.6.2012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9624B-5C88-4D44-B8C4-D5F350D55D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221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C77F-066D-4605-A14D-EDA620D66ADE}" type="datetimeFigureOut">
              <a:rPr lang="cs-CZ" smtClean="0"/>
              <a:t>27.6.2012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9624B-5C88-4D44-B8C4-D5F350D55D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229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C77F-066D-4605-A14D-EDA620D66ADE}" type="datetimeFigureOut">
              <a:rPr lang="cs-CZ" smtClean="0"/>
              <a:t>27.6.2012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9624B-5C88-4D44-B8C4-D5F350D55D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3171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C77F-066D-4605-A14D-EDA620D66ADE}" type="datetimeFigureOut">
              <a:rPr lang="cs-CZ" smtClean="0"/>
              <a:t>27.6.2012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9624B-5C88-4D44-B8C4-D5F350D55D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154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C77F-066D-4605-A14D-EDA620D66ADE}" type="datetimeFigureOut">
              <a:rPr lang="cs-CZ" smtClean="0"/>
              <a:t>27.6.2012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9624B-5C88-4D44-B8C4-D5F350D55D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0347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EC77F-066D-4605-A14D-EDA620D66ADE}" type="datetimeFigureOut">
              <a:rPr lang="cs-CZ" smtClean="0"/>
              <a:t>27.6.2012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9624B-5C88-4D44-B8C4-D5F350D55D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9069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EC77F-066D-4605-A14D-EDA620D66ADE}" type="datetimeFigureOut">
              <a:rPr lang="cs-CZ" smtClean="0"/>
              <a:t>27.6.2012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9624B-5C88-4D44-B8C4-D5F350D55D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285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ontakt.cz/sportal/content/inet/sportal/cs/sc_8113.x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skontakt.cz/sportal/content/inet/sportal/cs/howto_73.xml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ontakt.cz/sportal/content/inet/sportal/cs/sc_8118.xml" TargetMode="External"/><Relationship Id="rId2" Type="http://schemas.openxmlformats.org/officeDocument/2006/relationships/hyperlink" Target="http://www.skontakt.cz/sportal/content/inet/sportal/cs/sc_8117.x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kontaktni.centrum@mpsv.cz" TargetMode="External"/><Relationship Id="rId2" Type="http://schemas.openxmlformats.org/officeDocument/2006/relationships/hyperlink" Target="http://www.skontakt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sas.cz/" TargetMode="External"/><Relationship Id="rId5" Type="http://schemas.openxmlformats.org/officeDocument/2006/relationships/hyperlink" Target="http://www.mpsv.cz/cs/" TargetMode="External"/><Relationship Id="rId4" Type="http://schemas.openxmlformats.org/officeDocument/2006/relationships/hyperlink" Target="http://socialnireforma.mpsv.cz/cs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2448271"/>
          </a:xfrm>
        </p:spPr>
        <p:txBody>
          <a:bodyPr>
            <a:normAutofit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1051" name="Control 70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052" name="Control 71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097" name="Picture 73" descr="sKarta - Vaše nová peněženk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7620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4" name="Control 74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058" name="Control 75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101" name="Picture 77" descr="Převzetí sKarty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91" y="3573016"/>
            <a:ext cx="7620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04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Charakteristika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dirty="0" smtClean="0"/>
              <a:t>Domácí platební karta Maestro s platností 4 roky. </a:t>
            </a:r>
          </a:p>
          <a:p>
            <a:r>
              <a:rPr lang="cs-CZ" sz="2800" b="1" dirty="0" smtClean="0"/>
              <a:t>Vydávají se 2 typy karet:</a:t>
            </a:r>
            <a:r>
              <a:rPr lang="cs-CZ" sz="2800" dirty="0" smtClean="0"/>
              <a:t> </a:t>
            </a:r>
          </a:p>
          <a:p>
            <a:r>
              <a:rPr lang="cs-CZ" sz="2800" dirty="0" smtClean="0"/>
              <a:t>základní</a:t>
            </a:r>
          </a:p>
          <a:p>
            <a:r>
              <a:rPr lang="cs-CZ" sz="2800" dirty="0" smtClean="0"/>
              <a:t>speciální – bude zároveň sloužit jako průkaz osoby zdravotně postižené (na kartě bude navíc černobílá fotografie držitele, druh průkazu, symbol označení osoby se zdravotním postižením a datum narození)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11266" name="Picture 2" descr="sKarta základní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725144"/>
            <a:ext cx="2352675" cy="148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sKarta speciální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15265"/>
            <a:ext cx="2352675" cy="148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099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</a:b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Výhody</a:t>
            </a:r>
            <a:b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9631583"/>
              </p:ext>
            </p:extLst>
          </p:nvPr>
        </p:nvGraphicFramePr>
        <p:xfrm>
          <a:off x="457200" y="1196752"/>
          <a:ext cx="8229600" cy="521208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4499077">
                <a:tc>
                  <a:txBody>
                    <a:bodyPr/>
                    <a:lstStyle/>
                    <a:p>
                      <a:r>
                        <a:rPr lang="cs-CZ" sz="2800" b="1" dirty="0"/>
                        <a:t>Dostupnost a pohodlí:</a:t>
                      </a:r>
                      <a:r>
                        <a:rPr lang="cs-CZ" sz="2800" dirty="0"/>
                        <a:t>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800" dirty="0" smtClean="0"/>
                        <a:t>  pro </a:t>
                      </a:r>
                      <a:r>
                        <a:rPr lang="cs-CZ" sz="2800" dirty="0"/>
                        <a:t>dávky není třeba chodit na poštu nebo na úřad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800" dirty="0" smtClean="0"/>
                        <a:t>  prostřednictvím </a:t>
                      </a:r>
                      <a:r>
                        <a:rPr lang="cs-CZ" sz="2800" dirty="0"/>
                        <a:t>karty je možné čerpat dávky v kterémkoli bankomatu nebo přímo platit v obchodech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800" dirty="0" smtClean="0"/>
                        <a:t>  bankomaty </a:t>
                      </a:r>
                      <a:r>
                        <a:rPr lang="cs-CZ" sz="2800" dirty="0"/>
                        <a:t>České spořitelny najdete na každém rohu – je jich už více než </a:t>
                      </a:r>
                      <a:r>
                        <a:rPr lang="cs-CZ" sz="2800" dirty="0" smtClean="0"/>
                        <a:t>1 300</a:t>
                      </a:r>
                      <a:endParaRPr lang="cs-CZ" sz="2800" dirty="0"/>
                    </a:p>
                    <a:p>
                      <a:r>
                        <a:rPr lang="cs-CZ" sz="2800" dirty="0"/>
                        <a:t> </a:t>
                      </a:r>
                      <a:endParaRPr lang="cs-CZ" sz="2800" dirty="0" smtClean="0"/>
                    </a:p>
                    <a:p>
                      <a:endParaRPr lang="cs-CZ" sz="2800" dirty="0" smtClean="0"/>
                    </a:p>
                    <a:p>
                      <a:endParaRPr lang="cs-CZ" sz="2800" dirty="0"/>
                    </a:p>
                    <a:p>
                      <a:r>
                        <a:rPr lang="cs-CZ" sz="2800" b="1" dirty="0"/>
                        <a:t>Bezpečí</a:t>
                      </a:r>
                      <a:r>
                        <a:rPr lang="cs-CZ" sz="2800" dirty="0"/>
                        <a:t>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800" dirty="0" smtClean="0"/>
                        <a:t> není </a:t>
                      </a:r>
                      <a:r>
                        <a:rPr lang="cs-CZ" sz="2800" dirty="0"/>
                        <a:t>třeba mít obavy ze ztráty hotovosti. Stačí, když kartu v případě ztráty nebo krádeže zablokujete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1337189"/>
            <a:ext cx="7931224" cy="2354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cs-CZ" sz="13500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rgbClr val="545B47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rgbClr val="545B47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5122" name="Picture 2" descr="bor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390909"/>
            <a:ext cx="19145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44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</a:b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Funkce karty</a:t>
            </a:r>
            <a:b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6790096"/>
              </p:ext>
            </p:extLst>
          </p:nvPr>
        </p:nvGraphicFramePr>
        <p:xfrm>
          <a:off x="469393" y="1124745"/>
          <a:ext cx="8229600" cy="478536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4392487">
                <a:tc>
                  <a:txBody>
                    <a:bodyPr/>
                    <a:lstStyle/>
                    <a:p>
                      <a:r>
                        <a:rPr lang="cs-CZ" sz="2800" b="1" dirty="0"/>
                        <a:t>Platební:</a:t>
                      </a:r>
                      <a:r>
                        <a:rPr lang="cs-CZ" sz="2800" dirty="0"/>
                        <a:t>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800" dirty="0" smtClean="0"/>
                        <a:t> kartou </a:t>
                      </a:r>
                      <a:r>
                        <a:rPr lang="cs-CZ" sz="2800" dirty="0"/>
                        <a:t>lze platit v obchodech označených logem Maestro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800" dirty="0" smtClean="0"/>
                        <a:t> umožňuje </a:t>
                      </a:r>
                      <a:r>
                        <a:rPr lang="cs-CZ" sz="2800" dirty="0"/>
                        <a:t>výběr hotovosti z bankomatů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800" dirty="0" smtClean="0"/>
                        <a:t> použití </a:t>
                      </a:r>
                      <a:r>
                        <a:rPr lang="cs-CZ" sz="2800" dirty="0"/>
                        <a:t>platební funkce je při čerpání účelových dávek </a:t>
                      </a:r>
                      <a:r>
                        <a:rPr lang="cs-CZ" sz="2800" dirty="0" smtClean="0"/>
                        <a:t>povinné</a:t>
                      </a:r>
                      <a:r>
                        <a:rPr lang="cs-CZ" sz="2800" dirty="0"/>
                        <a:t> </a:t>
                      </a:r>
                    </a:p>
                    <a:p>
                      <a:r>
                        <a:rPr lang="cs-CZ" sz="2800" b="1" dirty="0"/>
                        <a:t>Identifikační:</a:t>
                      </a:r>
                      <a:r>
                        <a:rPr lang="cs-CZ" sz="2800" dirty="0"/>
                        <a:t>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800" dirty="0" smtClean="0"/>
                        <a:t> slouží </a:t>
                      </a:r>
                      <a:r>
                        <a:rPr lang="cs-CZ" sz="2800" dirty="0"/>
                        <a:t>k identifikaci občana v systému úřadu práce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800" dirty="0" smtClean="0"/>
                        <a:t> nahrazuje </a:t>
                      </a:r>
                      <a:r>
                        <a:rPr lang="cs-CZ" sz="2800" dirty="0"/>
                        <a:t>průkaz osoby zdravotně </a:t>
                      </a:r>
                      <a:r>
                        <a:rPr lang="cs-CZ" sz="2800" dirty="0" smtClean="0"/>
                        <a:t>postižené</a:t>
                      </a:r>
                      <a:endParaRPr lang="cs-CZ" sz="2800" dirty="0"/>
                    </a:p>
                    <a:p>
                      <a:r>
                        <a:rPr lang="cs-CZ" sz="2800" b="1" dirty="0"/>
                        <a:t>Autentizační:</a:t>
                      </a:r>
                      <a:r>
                        <a:rPr lang="cs-CZ" sz="2800" dirty="0"/>
                        <a:t>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800" dirty="0" smtClean="0"/>
                        <a:t> v </a:t>
                      </a:r>
                      <a:r>
                        <a:rPr lang="cs-CZ" sz="2800" dirty="0"/>
                        <a:t>budoucnu umožní ověření držitele karty na dálku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1199870"/>
            <a:ext cx="8219256" cy="2354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cs-CZ" sz="13500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rgbClr val="545B47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rgbClr val="545B47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785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</a:b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Použití karty</a:t>
            </a:r>
            <a:b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9513836"/>
              </p:ext>
            </p:extLst>
          </p:nvPr>
        </p:nvGraphicFramePr>
        <p:xfrm>
          <a:off x="457200" y="1196752"/>
          <a:ext cx="8229600" cy="496824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4906709">
                <a:tc>
                  <a:txBody>
                    <a:bodyPr/>
                    <a:lstStyle/>
                    <a:p>
                      <a:r>
                        <a:rPr lang="cs-CZ" sz="2000" dirty="0"/>
                        <a:t>Pouze do výše zůstatku na platebním účtu karty.</a:t>
                      </a:r>
                    </a:p>
                    <a:p>
                      <a:r>
                        <a:rPr lang="cs-CZ" sz="2000" dirty="0"/>
                        <a:t>Při každé transakci kartou je třeba zadat PIN.</a:t>
                      </a:r>
                    </a:p>
                    <a:p>
                      <a:r>
                        <a:rPr lang="cs-CZ" sz="2000" dirty="0"/>
                        <a:t> 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000" b="1" dirty="0" smtClean="0"/>
                        <a:t> Platby </a:t>
                      </a:r>
                      <a:r>
                        <a:rPr lang="cs-CZ" sz="2000" dirty="0"/>
                        <a:t>ve všech obchodech v ČR označených logem Maestro.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000" b="1" dirty="0" smtClean="0"/>
                        <a:t> Výběry</a:t>
                      </a:r>
                      <a:r>
                        <a:rPr lang="cs-CZ" sz="2000" dirty="0" smtClean="0"/>
                        <a:t> </a:t>
                      </a:r>
                      <a:r>
                        <a:rPr lang="cs-CZ" sz="2000" dirty="0"/>
                        <a:t>hotovosti: 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cs-CZ" sz="2000" dirty="0"/>
                        <a:t>z bankomatů,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cs-CZ" sz="2000" dirty="0"/>
                        <a:t>v obchodech, které poskytují službu </a:t>
                      </a:r>
                      <a:r>
                        <a:rPr lang="cs-CZ" sz="2000" dirty="0">
                          <a:hlinkClick r:id="rId2" tooltip="cash back"/>
                        </a:rPr>
                        <a:t>cash </a:t>
                      </a:r>
                      <a:r>
                        <a:rPr lang="cs-CZ" sz="2000" dirty="0" err="1">
                          <a:hlinkClick r:id="rId2" tooltip="cash back"/>
                        </a:rPr>
                        <a:t>back</a:t>
                      </a:r>
                      <a:r>
                        <a:rPr lang="cs-CZ" sz="2000" dirty="0"/>
                        <a:t>, pokud kartou zároveň zaplatíte nákup.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000" b="1" dirty="0" smtClean="0"/>
                        <a:t> Příkaz </a:t>
                      </a:r>
                      <a:r>
                        <a:rPr lang="cs-CZ" sz="2000" b="1" dirty="0"/>
                        <a:t>k úhradě</a:t>
                      </a:r>
                      <a:r>
                        <a:rPr lang="cs-CZ" sz="2000" dirty="0"/>
                        <a:t> - na úřadu práce nebo v bankomatu České spořitelny můžete zadat jednorázový nebo trvalý příkaz a nechat si tak posílat peníze na účet v ČR.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000" b="0" u="none" baseline="0" dirty="0" smtClean="0">
                          <a:hlinkClick r:id="rId3" tooltip="Dobíjení kreditu mobilního telefonu"/>
                        </a:rPr>
                        <a:t> </a:t>
                      </a:r>
                      <a:r>
                        <a:rPr lang="cs-CZ" sz="2000" b="1" dirty="0" smtClean="0">
                          <a:hlinkClick r:id="rId3" tooltip="Dobíjení kreditu mobilního telefonu"/>
                        </a:rPr>
                        <a:t>Dobíjení </a:t>
                      </a:r>
                      <a:r>
                        <a:rPr lang="cs-CZ" sz="2000" b="1" dirty="0">
                          <a:hlinkClick r:id="rId3" tooltip="Dobíjení kreditu mobilního telefonu"/>
                        </a:rPr>
                        <a:t>kreditu mobilního telefonu</a:t>
                      </a:r>
                      <a:r>
                        <a:rPr lang="cs-CZ" sz="2000" b="1" dirty="0"/>
                        <a:t> </a:t>
                      </a:r>
                      <a:r>
                        <a:rPr lang="cs-CZ" sz="2000" dirty="0"/>
                        <a:t>v bankomatech České spořitelny</a:t>
                      </a:r>
                      <a:r>
                        <a:rPr lang="cs-CZ" sz="2000" dirty="0" smtClean="0"/>
                        <a:t>.</a:t>
                      </a:r>
                      <a:endParaRPr lang="cs-CZ" sz="2000" dirty="0"/>
                    </a:p>
                    <a:p>
                      <a:r>
                        <a:rPr lang="cs-CZ" sz="2000" dirty="0"/>
                        <a:t>Kartou není možné platit na internetu ani vybírat hotovost v pobočkách České spořitelny.</a:t>
                      </a:r>
                    </a:p>
                    <a:p>
                      <a:r>
                        <a:rPr lang="cs-CZ" sz="2000" dirty="0"/>
                        <a:t>Na účet ke kartě není možné posílat peníze z jiných účtů (slouží pouze pro příjem dávek a jejich čerpání).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820966"/>
            <a:ext cx="8147248" cy="2354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   </a:t>
            </a:r>
            <a:r>
              <a:rPr kumimoji="0" lang="cs-CZ" sz="13500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rgbClr val="545B47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080654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Některá omezení </a:t>
            </a:r>
            <a:r>
              <a:rPr lang="cs-CZ" b="1" dirty="0" err="1" smtClean="0"/>
              <a:t>sKarty</a:t>
            </a:r>
            <a:r>
              <a:rPr lang="cs-CZ" b="1" dirty="0"/>
              <a:t/>
            </a:r>
            <a:br>
              <a:rPr lang="cs-CZ" b="1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můžete </a:t>
            </a:r>
            <a:r>
              <a:rPr lang="cs-CZ" dirty="0"/>
              <a:t>ji používat pouze v </a:t>
            </a:r>
            <a:r>
              <a:rPr lang="cs-CZ" dirty="0" smtClean="0"/>
              <a:t>České republice</a:t>
            </a:r>
            <a:r>
              <a:rPr lang="cs-CZ" dirty="0"/>
              <a:t>,</a:t>
            </a:r>
          </a:p>
          <a:p>
            <a:r>
              <a:rPr lang="cs-CZ" dirty="0" smtClean="0"/>
              <a:t>nelze </a:t>
            </a:r>
            <a:r>
              <a:rPr lang="cs-CZ" dirty="0"/>
              <a:t>s ní posílat peníze na </a:t>
            </a:r>
            <a:r>
              <a:rPr lang="cs-CZ" dirty="0" smtClean="0"/>
              <a:t>zahraniční účty</a:t>
            </a:r>
            <a:r>
              <a:rPr lang="cs-CZ" dirty="0"/>
              <a:t>,</a:t>
            </a:r>
          </a:p>
          <a:p>
            <a:r>
              <a:rPr lang="pt-BR" dirty="0" smtClean="0"/>
              <a:t>nemůžete </a:t>
            </a:r>
            <a:r>
              <a:rPr lang="pt-BR" dirty="0"/>
              <a:t>s ní platit na internetu,</a:t>
            </a:r>
          </a:p>
          <a:p>
            <a:r>
              <a:rPr lang="cs-CZ" dirty="0" smtClean="0"/>
              <a:t>nelze </a:t>
            </a:r>
            <a:r>
              <a:rPr lang="cs-CZ" dirty="0"/>
              <a:t>na ni vkládat hotovost,</a:t>
            </a:r>
          </a:p>
          <a:p>
            <a:r>
              <a:rPr lang="cs-CZ" dirty="0" smtClean="0"/>
              <a:t>peníze </a:t>
            </a:r>
            <a:r>
              <a:rPr lang="cs-CZ" dirty="0"/>
              <a:t>nelze vybrat na </a:t>
            </a:r>
            <a:r>
              <a:rPr lang="cs-CZ" dirty="0" smtClean="0"/>
              <a:t>přepážce České </a:t>
            </a:r>
            <a:r>
              <a:rPr lang="cs-CZ" dirty="0"/>
              <a:t>spořitelny,</a:t>
            </a:r>
          </a:p>
          <a:p>
            <a:r>
              <a:rPr lang="cs-CZ" dirty="0" smtClean="0"/>
              <a:t>karta </a:t>
            </a:r>
            <a:r>
              <a:rPr lang="cs-CZ" dirty="0"/>
              <a:t>nemá žádné limity, lze ji </a:t>
            </a:r>
            <a:r>
              <a:rPr lang="cs-CZ" dirty="0" smtClean="0"/>
              <a:t>používat </a:t>
            </a:r>
            <a:r>
              <a:rPr lang="pl-PL" dirty="0" smtClean="0"/>
              <a:t>jen </a:t>
            </a:r>
            <a:r>
              <a:rPr lang="pl-PL" dirty="0"/>
              <a:t>do výše zůstatku na účtu,</a:t>
            </a:r>
          </a:p>
          <a:p>
            <a:r>
              <a:rPr lang="cs-CZ" dirty="0" smtClean="0"/>
              <a:t>v </a:t>
            </a:r>
            <a:r>
              <a:rPr lang="cs-CZ" dirty="0"/>
              <a:t>případě čerpání účelových </a:t>
            </a:r>
            <a:r>
              <a:rPr lang="cs-CZ" dirty="0" smtClean="0"/>
              <a:t>dávek (příspěvek </a:t>
            </a:r>
            <a:r>
              <a:rPr lang="cs-CZ" dirty="0"/>
              <a:t>na živobytí a </a:t>
            </a:r>
            <a:r>
              <a:rPr lang="cs-CZ" dirty="0" smtClean="0"/>
              <a:t>mimořádná okamžitá </a:t>
            </a:r>
            <a:r>
              <a:rPr lang="cs-CZ" dirty="0"/>
              <a:t>pomoc) nebudou </a:t>
            </a:r>
            <a:r>
              <a:rPr lang="cs-CZ" dirty="0" smtClean="0"/>
              <a:t>povoleny nákupy </a:t>
            </a:r>
            <a:r>
              <a:rPr lang="cs-CZ" dirty="0"/>
              <a:t>ve vybraných obchodech</a:t>
            </a:r>
            <a:r>
              <a:rPr lang="cs-CZ" dirty="0" smtClean="0"/>
              <a:t>;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40871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cs-CZ" b="1" dirty="0" smtClean="0"/>
              <a:t>Poplatky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3639700"/>
              </p:ext>
            </p:extLst>
          </p:nvPr>
        </p:nvGraphicFramePr>
        <p:xfrm>
          <a:off x="539552" y="980726"/>
          <a:ext cx="8064895" cy="5550007"/>
        </p:xfrm>
        <a:graphic>
          <a:graphicData uri="http://schemas.openxmlformats.org/drawingml/2006/table">
            <a:tbl>
              <a:tblPr/>
              <a:tblGrid>
                <a:gridCol w="6146108"/>
                <a:gridCol w="1918787"/>
              </a:tblGrid>
              <a:tr h="360180">
                <a:tc>
                  <a:txBody>
                    <a:bodyPr/>
                    <a:lstStyle/>
                    <a:p>
                      <a:r>
                        <a:rPr lang="pl-PL" sz="1800" dirty="0"/>
                        <a:t>Vydání karty jedenkrát za 4 roky</a:t>
                      </a: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b="1"/>
                        <a:t>zdarma</a:t>
                      </a:r>
                      <a:endParaRPr lang="cs-CZ" sz="1800"/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389059">
                <a:tc>
                  <a:txBody>
                    <a:bodyPr/>
                    <a:lstStyle/>
                    <a:p>
                      <a:r>
                        <a:rPr lang="cs-CZ" sz="1800" dirty="0"/>
                        <a:t>Otevření a vedení platebního účtu</a:t>
                      </a: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b="1"/>
                        <a:t>zdarma</a:t>
                      </a:r>
                      <a:endParaRPr lang="cs-CZ" sz="1800"/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180">
                <a:tc>
                  <a:txBody>
                    <a:bodyPr/>
                    <a:lstStyle/>
                    <a:p>
                      <a:r>
                        <a:rPr lang="cs-CZ" sz="1800" dirty="0"/>
                        <a:t>Bezhotovostní platba kartou u obchodníka</a:t>
                      </a: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b="1" dirty="0"/>
                        <a:t>zdarma</a:t>
                      </a:r>
                      <a:endParaRPr lang="cs-CZ" sz="1800" dirty="0"/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8468">
                <a:tc>
                  <a:txBody>
                    <a:bodyPr/>
                    <a:lstStyle/>
                    <a:p>
                      <a:r>
                        <a:rPr lang="cs-CZ" sz="1800" dirty="0"/>
                        <a:t>Výběr z bankomatu České spořitelny:</a:t>
                      </a:r>
                    </a:p>
                    <a:p>
                      <a:r>
                        <a:rPr lang="cs-CZ" sz="1800" dirty="0"/>
                        <a:t>  - 1 výběr nebo provedení 1 bezhotovostního převodu ke </a:t>
                      </a:r>
                      <a:r>
                        <a:rPr lang="cs-CZ" sz="1800" dirty="0" smtClean="0"/>
                        <a:t>každé</a:t>
                      </a:r>
                      <a:r>
                        <a:rPr lang="cs-CZ" sz="1800" baseline="0" dirty="0" smtClean="0"/>
                        <a:t> </a:t>
                      </a:r>
                      <a:r>
                        <a:rPr lang="cs-CZ" sz="1800" dirty="0" smtClean="0"/>
                        <a:t>dávce</a:t>
                      </a:r>
                      <a:endParaRPr lang="cs-CZ" sz="1800" dirty="0"/>
                    </a:p>
                    <a:p>
                      <a:r>
                        <a:rPr lang="cs-CZ" sz="1800" dirty="0"/>
                        <a:t>  - </a:t>
                      </a:r>
                      <a:r>
                        <a:rPr lang="cs-CZ" sz="1800" dirty="0">
                          <a:solidFill>
                            <a:srgbClr val="FF0000"/>
                          </a:solidFill>
                        </a:rPr>
                        <a:t>Každý další výběr</a:t>
                      </a: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dirty="0"/>
                        <a:t> </a:t>
                      </a:r>
                    </a:p>
                    <a:p>
                      <a:r>
                        <a:rPr lang="cs-CZ" sz="1800" b="1" dirty="0" smtClean="0"/>
                        <a:t>zdarma</a:t>
                      </a:r>
                      <a:r>
                        <a:rPr lang="cs-CZ" sz="1800" dirty="0" smtClean="0"/>
                        <a:t> </a:t>
                      </a:r>
                      <a:endParaRPr lang="cs-CZ" sz="1800" dirty="0"/>
                    </a:p>
                    <a:p>
                      <a:r>
                        <a:rPr lang="cs-CZ" sz="1800" b="1" dirty="0">
                          <a:solidFill>
                            <a:srgbClr val="FF0000"/>
                          </a:solidFill>
                        </a:rPr>
                        <a:t>6 Kč</a:t>
                      </a:r>
                      <a:r>
                        <a:rPr lang="cs-CZ" sz="1800" dirty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180">
                <a:tc>
                  <a:txBody>
                    <a:bodyPr/>
                    <a:lstStyle/>
                    <a:p>
                      <a:r>
                        <a:rPr lang="pl-PL" sz="1800" dirty="0">
                          <a:solidFill>
                            <a:srgbClr val="FF0000"/>
                          </a:solidFill>
                        </a:rPr>
                        <a:t>Výběr z bankomatu jiné banky</a:t>
                      </a: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b="1" dirty="0">
                          <a:solidFill>
                            <a:srgbClr val="FF0000"/>
                          </a:solidFill>
                        </a:rPr>
                        <a:t>40 Kč</a:t>
                      </a:r>
                      <a:endParaRPr lang="cs-CZ" sz="1800" dirty="0">
                        <a:solidFill>
                          <a:srgbClr val="FF0000"/>
                        </a:solidFill>
                      </a:endParaRP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5610">
                <a:tc>
                  <a:txBody>
                    <a:bodyPr/>
                    <a:lstStyle/>
                    <a:p>
                      <a:r>
                        <a:rPr lang="cs-CZ" sz="1800" dirty="0"/>
                        <a:t>Dotaz na zůstatek v bankomatu České spořitelny nebo prostřednictvím www.skontakt.cz</a:t>
                      </a: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b="1" dirty="0"/>
                        <a:t>zdarma</a:t>
                      </a:r>
                      <a:endParaRPr lang="cs-CZ" sz="1800" dirty="0"/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180">
                <a:tc>
                  <a:txBody>
                    <a:bodyPr/>
                    <a:lstStyle/>
                    <a:p>
                      <a:r>
                        <a:rPr lang="pl-PL" sz="1800" dirty="0">
                          <a:solidFill>
                            <a:srgbClr val="FF0000"/>
                          </a:solidFill>
                        </a:rPr>
                        <a:t>Dotaz na zůstatek v bankomatu jiné banky</a:t>
                      </a: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b="1" dirty="0">
                          <a:solidFill>
                            <a:srgbClr val="FF0000"/>
                          </a:solidFill>
                        </a:rPr>
                        <a:t>20 Kč</a:t>
                      </a:r>
                      <a:endParaRPr lang="cs-CZ" sz="1800" dirty="0">
                        <a:solidFill>
                          <a:srgbClr val="FF0000"/>
                        </a:solidFill>
                      </a:endParaRP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180">
                <a:tc>
                  <a:txBody>
                    <a:bodyPr/>
                    <a:lstStyle/>
                    <a:p>
                      <a:r>
                        <a:rPr lang="cs-CZ" sz="1800" dirty="0"/>
                        <a:t>Zaslání PIN a bezpečnostního hesla</a:t>
                      </a: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b="1" dirty="0"/>
                        <a:t>zdarma</a:t>
                      </a:r>
                      <a:endParaRPr lang="cs-CZ" sz="1800" dirty="0"/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5610">
                <a:tc>
                  <a:txBody>
                    <a:bodyPr/>
                    <a:lstStyle/>
                    <a:p>
                      <a:r>
                        <a:rPr lang="cs-CZ" sz="1800" dirty="0">
                          <a:solidFill>
                            <a:srgbClr val="FF0000"/>
                          </a:solidFill>
                        </a:rPr>
                        <a:t>Opětovné zaslání PIN / bezpečnostního hesla doporučeně do vlastních rukou</a:t>
                      </a: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b="1" dirty="0">
                          <a:solidFill>
                            <a:srgbClr val="FF0000"/>
                          </a:solidFill>
                        </a:rPr>
                        <a:t>100 Kč</a:t>
                      </a:r>
                      <a:endParaRPr lang="cs-CZ" sz="1800" dirty="0">
                        <a:solidFill>
                          <a:srgbClr val="FF0000"/>
                        </a:solidFill>
                      </a:endParaRP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180">
                <a:tc>
                  <a:txBody>
                    <a:bodyPr/>
                    <a:lstStyle/>
                    <a:p>
                      <a:r>
                        <a:rPr lang="cs-CZ" sz="1800"/>
                        <a:t>Provedení zákazu na kartu</a:t>
                      </a: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b="1" dirty="0"/>
                        <a:t>zdarma</a:t>
                      </a:r>
                      <a:endParaRPr lang="cs-CZ" sz="1800" dirty="0"/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180">
                <a:tc>
                  <a:txBody>
                    <a:bodyPr/>
                    <a:lstStyle/>
                    <a:p>
                      <a:r>
                        <a:rPr lang="cs-CZ" sz="1800" dirty="0">
                          <a:solidFill>
                            <a:srgbClr val="FF0000"/>
                          </a:solidFill>
                        </a:rPr>
                        <a:t>Vyrobení náhradní karty</a:t>
                      </a: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b="1" dirty="0">
                          <a:solidFill>
                            <a:srgbClr val="FF0000"/>
                          </a:solidFill>
                        </a:rPr>
                        <a:t>240 Kč</a:t>
                      </a:r>
                      <a:endParaRPr lang="cs-CZ" sz="1800" dirty="0">
                        <a:solidFill>
                          <a:srgbClr val="FF0000"/>
                        </a:solidFill>
                      </a:endParaRPr>
                    </a:p>
                  </a:txBody>
                  <a:tcPr marL="71841" marR="71841" marT="35920" marB="359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7105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Převzetí karty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124744"/>
            <a:ext cx="8219256" cy="5001419"/>
          </a:xfrm>
        </p:spPr>
        <p:txBody>
          <a:bodyPr>
            <a:normAutofit fontScale="47500" lnSpcReduction="20000"/>
          </a:bodyPr>
          <a:lstStyle/>
          <a:p>
            <a:r>
              <a:rPr lang="cs-CZ" sz="4200" b="1" dirty="0" smtClean="0"/>
              <a:t>1. krok                  Vyčkejte, dokud vás úřad práce nevyzve</a:t>
            </a:r>
          </a:p>
          <a:p>
            <a:r>
              <a:rPr lang="cs-CZ" sz="3400" dirty="0" smtClean="0"/>
              <a:t>K převzetí </a:t>
            </a:r>
            <a:r>
              <a:rPr lang="cs-CZ" sz="3400" dirty="0" err="1" smtClean="0"/>
              <a:t>sKarty</a:t>
            </a:r>
            <a:r>
              <a:rPr lang="cs-CZ" sz="3400" dirty="0" smtClean="0"/>
              <a:t> budete vyzváni úřadem práce, kde si </a:t>
            </a:r>
            <a:br>
              <a:rPr lang="cs-CZ" sz="3400" dirty="0" smtClean="0"/>
            </a:br>
            <a:r>
              <a:rPr lang="cs-CZ" sz="3400" dirty="0" smtClean="0"/>
              <a:t>ji i vyzvednete.</a:t>
            </a:r>
          </a:p>
          <a:p>
            <a:pPr marL="0" indent="0">
              <a:buNone/>
            </a:pPr>
            <a:r>
              <a:rPr lang="cs-CZ" sz="3400" dirty="0" smtClean="0"/>
              <a:t> </a:t>
            </a:r>
          </a:p>
          <a:p>
            <a:r>
              <a:rPr lang="cs-CZ" sz="4200" b="1" dirty="0" smtClean="0"/>
              <a:t>2. krok                  Obdržíte dopis s PIN</a:t>
            </a:r>
          </a:p>
          <a:p>
            <a:r>
              <a:rPr lang="cs-CZ" sz="3400" dirty="0" smtClean="0"/>
              <a:t>Klasickou poštou vám přijde dopis s PIN a bezpečnostním </a:t>
            </a:r>
            <a:br>
              <a:rPr lang="cs-CZ" sz="3400" dirty="0" smtClean="0"/>
            </a:br>
            <a:r>
              <a:rPr lang="cs-CZ" sz="3400" dirty="0" smtClean="0"/>
              <a:t>heslem.</a:t>
            </a:r>
          </a:p>
          <a:p>
            <a:pPr marL="0" indent="0">
              <a:buNone/>
            </a:pPr>
            <a:r>
              <a:rPr lang="cs-CZ" sz="3400" dirty="0" smtClean="0"/>
              <a:t> </a:t>
            </a:r>
          </a:p>
          <a:p>
            <a:r>
              <a:rPr lang="cs-CZ" sz="4200" b="1" dirty="0" smtClean="0"/>
              <a:t>3. krok                    Předání karty</a:t>
            </a:r>
          </a:p>
          <a:p>
            <a:r>
              <a:rPr lang="cs-CZ" sz="3400" dirty="0" smtClean="0"/>
              <a:t>Na kontaktním pracovišti Úřadu práce ČR ověří vaši totožnost a doplní některé údaje. Poté vám zde předají vaši </a:t>
            </a:r>
            <a:r>
              <a:rPr lang="cs-CZ" sz="3400" dirty="0" err="1" smtClean="0"/>
              <a:t>sKartu</a:t>
            </a:r>
            <a:r>
              <a:rPr lang="cs-CZ" sz="3400" dirty="0" smtClean="0"/>
              <a:t>. Při převzetí karty je třeba podepsat doklad o jejím převzetí.</a:t>
            </a:r>
          </a:p>
          <a:p>
            <a:endParaRPr lang="cs-CZ" sz="3400" dirty="0" smtClean="0"/>
          </a:p>
          <a:p>
            <a:r>
              <a:rPr lang="cs-CZ" sz="4200" b="1" dirty="0" smtClean="0"/>
              <a:t>Spolu s kartou obdržíte:</a:t>
            </a:r>
            <a:r>
              <a:rPr lang="cs-CZ" sz="4200" dirty="0" smtClean="0"/>
              <a:t> </a:t>
            </a:r>
          </a:p>
          <a:p>
            <a:pPr lvl="1"/>
            <a:r>
              <a:rPr lang="cs-CZ" sz="3400" dirty="0" smtClean="0"/>
              <a:t>příručku pro držitele </a:t>
            </a:r>
            <a:r>
              <a:rPr lang="cs-CZ" sz="3400" dirty="0" err="1" smtClean="0"/>
              <a:t>sKarty</a:t>
            </a:r>
            <a:r>
              <a:rPr lang="cs-CZ" sz="3400" dirty="0" smtClean="0"/>
              <a:t>,</a:t>
            </a:r>
          </a:p>
          <a:p>
            <a:pPr lvl="1"/>
            <a:r>
              <a:rPr lang="cs-CZ" sz="3400" dirty="0" smtClean="0"/>
              <a:t>plastové pouzdro na kartu,</a:t>
            </a:r>
          </a:p>
          <a:p>
            <a:pPr lvl="1"/>
            <a:r>
              <a:rPr lang="cs-CZ" sz="3400" dirty="0" smtClean="0"/>
              <a:t>Podmínky České spořitelny, a. s., pro vydávání a používání </a:t>
            </a:r>
            <a:r>
              <a:rPr lang="cs-CZ" sz="3400" dirty="0" err="1" smtClean="0"/>
              <a:t>sKarty</a:t>
            </a:r>
            <a:r>
              <a:rPr lang="cs-CZ" sz="3400" dirty="0" smtClean="0"/>
              <a:t> a otevření platebního účtu,</a:t>
            </a:r>
          </a:p>
          <a:p>
            <a:pPr lvl="1"/>
            <a:r>
              <a:rPr lang="cs-CZ" sz="3400" dirty="0" smtClean="0"/>
              <a:t>Sazebník České spořitelny, a. s., pro </a:t>
            </a:r>
            <a:r>
              <a:rPr lang="cs-CZ" sz="3400" dirty="0" err="1" smtClean="0"/>
              <a:t>sKartu</a:t>
            </a:r>
            <a:r>
              <a:rPr lang="cs-CZ" sz="3400" dirty="0" smtClean="0"/>
              <a:t>.</a:t>
            </a:r>
          </a:p>
          <a:p>
            <a:r>
              <a:rPr lang="cs-CZ" sz="3400" dirty="0" smtClean="0"/>
              <a:t>Pokud nebude vaše karta v okamžiku předání aktivní, je třeba ji aktivovat v bankomatu České spořitelny. Návod na aktivaci obdržíte spolu s kartou.  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654324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dirty="0" smtClean="0"/>
              <a:t>Ztráta karty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cs-CZ" sz="3700" dirty="0" smtClean="0"/>
          </a:p>
          <a:p>
            <a:r>
              <a:rPr lang="cs-CZ" sz="8000" b="1" dirty="0" smtClean="0"/>
              <a:t>1. krok               Zjistil/a jste, že jste ztratil/a kartu nebo že vám byla karta odcizena</a:t>
            </a:r>
          </a:p>
          <a:p>
            <a:pPr marL="0" indent="0">
              <a:buNone/>
            </a:pPr>
            <a:endParaRPr lang="cs-CZ" sz="6400" dirty="0" smtClean="0"/>
          </a:p>
          <a:p>
            <a:r>
              <a:rPr lang="cs-CZ" sz="8000" b="1" dirty="0" smtClean="0"/>
              <a:t>2. krok               Zablokujte kartu</a:t>
            </a:r>
          </a:p>
          <a:p>
            <a:r>
              <a:rPr lang="cs-CZ" sz="6400" b="1" dirty="0" smtClean="0"/>
              <a:t>Telefonicky </a:t>
            </a:r>
            <a:r>
              <a:rPr lang="cs-CZ" sz="6400" dirty="0" smtClean="0"/>
              <a:t>na kontaktním centru pro </a:t>
            </a:r>
            <a:r>
              <a:rPr lang="cs-CZ" sz="6400" dirty="0" err="1" smtClean="0"/>
              <a:t>sKartu</a:t>
            </a:r>
            <a:r>
              <a:rPr lang="cs-CZ" sz="6400" dirty="0" smtClean="0"/>
              <a:t> </a:t>
            </a:r>
            <a:r>
              <a:rPr lang="cs-CZ" sz="6400" b="1" dirty="0" smtClean="0"/>
              <a:t>800 752 782 (bezplatná linka)</a:t>
            </a:r>
            <a:r>
              <a:rPr lang="cs-CZ" sz="6400" dirty="0" smtClean="0"/>
              <a:t> </a:t>
            </a:r>
          </a:p>
          <a:p>
            <a:pPr marL="0" indent="0">
              <a:buNone/>
            </a:pPr>
            <a:r>
              <a:rPr lang="cs-CZ" sz="6400" dirty="0" smtClean="0"/>
              <a:t>            Na tomto čísle funguje nepřetržitá služba. Po zablokování karty obdržíte zákazový kód jako </a:t>
            </a:r>
          </a:p>
          <a:p>
            <a:pPr marL="0" indent="0">
              <a:buNone/>
            </a:pPr>
            <a:r>
              <a:rPr lang="cs-CZ" sz="6400" dirty="0"/>
              <a:t> </a:t>
            </a:r>
            <a:r>
              <a:rPr lang="cs-CZ" sz="6400" dirty="0" smtClean="0"/>
              <a:t>           důkaz, že jste ztrátu/odcizení karty nahlásil/a.</a:t>
            </a:r>
          </a:p>
          <a:p>
            <a:r>
              <a:rPr lang="cs-CZ" sz="6400" dirty="0" smtClean="0"/>
              <a:t> </a:t>
            </a:r>
            <a:r>
              <a:rPr lang="cs-CZ" sz="6400" b="1" dirty="0" smtClean="0"/>
              <a:t>Nebo v kterékoli pobočce České spořitelny.</a:t>
            </a:r>
            <a:r>
              <a:rPr lang="cs-CZ" sz="6400" dirty="0" smtClean="0"/>
              <a:t> 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sz="8000" b="1" dirty="0" smtClean="0"/>
              <a:t>3. krok                Vaše peníze jsou v bezpečí</a:t>
            </a:r>
          </a:p>
          <a:p>
            <a:r>
              <a:rPr lang="cs-CZ" sz="6400" dirty="0" smtClean="0"/>
              <a:t>Karta bude v okamžiku nahlášení ztráty nebo krádeže zablokována a nebude možno ji používat.  Od tohoto momentu přebírá veškerou odpovědnost banka.</a:t>
            </a:r>
          </a:p>
          <a:p>
            <a:pPr marL="0" indent="0">
              <a:buNone/>
            </a:pPr>
            <a:endParaRPr lang="cs-CZ" sz="3600" dirty="0" smtClean="0"/>
          </a:p>
          <a:p>
            <a:r>
              <a:rPr lang="cs-CZ" sz="8000" b="1" dirty="0" smtClean="0"/>
              <a:t>4. krok               Požádejte o náhradní kartu</a:t>
            </a:r>
          </a:p>
          <a:p>
            <a:r>
              <a:rPr lang="cs-CZ" sz="6400" b="1" dirty="0" smtClean="0"/>
              <a:t>Na úřadu práce požádejte o náhradní kartu</a:t>
            </a:r>
            <a:r>
              <a:rPr lang="cs-CZ" sz="6400" dirty="0" smtClean="0"/>
              <a:t>. Poštou obdržíte nový PIN.</a:t>
            </a:r>
          </a:p>
          <a:p>
            <a:pPr marL="0" indent="0">
              <a:buNone/>
            </a:pPr>
            <a:r>
              <a:rPr lang="cs-CZ" sz="6400" dirty="0" smtClean="0"/>
              <a:t>       Blokování je u všech typů karet </a:t>
            </a:r>
            <a:r>
              <a:rPr lang="cs-CZ" sz="6400" b="1" dirty="0" smtClean="0"/>
              <a:t>zdarma</a:t>
            </a:r>
            <a:r>
              <a:rPr lang="cs-CZ" sz="6400" dirty="0" smtClean="0"/>
              <a:t>. Kartu může zablokovat buď držitel/</a:t>
            </a:r>
            <a:r>
              <a:rPr lang="cs-CZ" sz="6400" dirty="0" err="1" smtClean="0"/>
              <a:t>ka</a:t>
            </a:r>
            <a:r>
              <a:rPr lang="cs-CZ" sz="6400" dirty="0" smtClean="0"/>
              <a:t> karty, nebo  </a:t>
            </a:r>
          </a:p>
          <a:p>
            <a:pPr marL="0" indent="0">
              <a:buNone/>
            </a:pPr>
            <a:r>
              <a:rPr lang="cs-CZ" sz="6400" dirty="0"/>
              <a:t> </a:t>
            </a:r>
            <a:r>
              <a:rPr lang="cs-CZ" sz="6400" dirty="0" smtClean="0"/>
              <a:t>      majitel účtu, ke kterému byla karta vydána.</a:t>
            </a:r>
            <a:br>
              <a:rPr lang="cs-CZ" sz="6400" dirty="0" smtClean="0"/>
            </a:br>
            <a:r>
              <a:rPr lang="cs-CZ" sz="6400" dirty="0" smtClean="0"/>
              <a:t>       Ve výjimečných případech může kartu zablokovat jiná osoba (např. rodinný příslušník). Pokud    </a:t>
            </a:r>
          </a:p>
          <a:p>
            <a:pPr marL="0" indent="0">
              <a:buNone/>
            </a:pPr>
            <a:r>
              <a:rPr lang="cs-CZ" sz="6400" dirty="0"/>
              <a:t> </a:t>
            </a:r>
            <a:r>
              <a:rPr lang="cs-CZ" sz="6400" dirty="0" smtClean="0"/>
              <a:t>      ji však zablokuje telefonicky, musíte vy jako držitel/</a:t>
            </a:r>
            <a:r>
              <a:rPr lang="cs-CZ" sz="6400" dirty="0" err="1" smtClean="0"/>
              <a:t>ka</a:t>
            </a:r>
            <a:r>
              <a:rPr lang="cs-CZ" sz="6400" dirty="0" smtClean="0"/>
              <a:t> (případně majitel/</a:t>
            </a:r>
            <a:r>
              <a:rPr lang="cs-CZ" sz="6400" dirty="0" err="1" smtClean="0"/>
              <a:t>ka</a:t>
            </a:r>
            <a:r>
              <a:rPr lang="cs-CZ" sz="6400" dirty="0" smtClean="0"/>
              <a:t> účtu) blokaci do 24 </a:t>
            </a:r>
          </a:p>
          <a:p>
            <a:pPr marL="0" indent="0">
              <a:buNone/>
            </a:pPr>
            <a:r>
              <a:rPr lang="cs-CZ" sz="6400" dirty="0"/>
              <a:t> </a:t>
            </a:r>
            <a:r>
              <a:rPr lang="cs-CZ" sz="6400" dirty="0" smtClean="0"/>
              <a:t>      hodin potvrdit.</a:t>
            </a:r>
          </a:p>
          <a:p>
            <a:r>
              <a:rPr lang="cs-CZ" sz="6400" dirty="0" smtClean="0"/>
              <a:t>V případě, že naleznete cizí </a:t>
            </a:r>
            <a:r>
              <a:rPr lang="cs-CZ" sz="6400" dirty="0" err="1" smtClean="0"/>
              <a:t>sKartu</a:t>
            </a:r>
            <a:r>
              <a:rPr lang="cs-CZ" sz="6400" dirty="0" smtClean="0"/>
              <a:t>, vraťte ji laskavě v nejbližším kontaktním pracovišti úřadu práce.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67169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cs-CZ" dirty="0" smtClean="0"/>
              <a:t>Změna PIN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68552"/>
          </a:xfrm>
        </p:spPr>
        <p:txBody>
          <a:bodyPr>
            <a:normAutofit fontScale="47500" lnSpcReduction="20000"/>
          </a:bodyPr>
          <a:lstStyle/>
          <a:p>
            <a:r>
              <a:rPr lang="cs-CZ" sz="3500" b="1" dirty="0" smtClean="0"/>
              <a:t>1. krok             Jděte k bankomatu České spořitelny</a:t>
            </a:r>
          </a:p>
          <a:p>
            <a:r>
              <a:rPr lang="cs-CZ" sz="3500" dirty="0" smtClean="0"/>
              <a:t>Vložte kartu do bankomatu a zadejte svůj současný PIN.</a:t>
            </a:r>
          </a:p>
          <a:p>
            <a:endParaRPr lang="cs-CZ" sz="3500" dirty="0" smtClean="0"/>
          </a:p>
          <a:p>
            <a:r>
              <a:rPr lang="cs-CZ" sz="3500" b="1" dirty="0" smtClean="0"/>
              <a:t>2. krok             V hlavním menu vyberte volbu „ZMĚNA PINU“</a:t>
            </a:r>
          </a:p>
          <a:p>
            <a:r>
              <a:rPr lang="cs-CZ" sz="3500" dirty="0" smtClean="0"/>
              <a:t>Změnu nelze provést, pokud do konce platnosti karty zbývají méně než 2 měsíce.</a:t>
            </a:r>
          </a:p>
          <a:p>
            <a:pPr marL="0" indent="0">
              <a:buNone/>
            </a:pPr>
            <a:endParaRPr lang="cs-CZ" sz="3500" dirty="0" smtClean="0"/>
          </a:p>
          <a:p>
            <a:r>
              <a:rPr lang="cs-CZ" sz="3500" b="1" dirty="0" smtClean="0"/>
              <a:t>3. krok             Zadejte nový PIN (4 číslice)</a:t>
            </a:r>
          </a:p>
          <a:p>
            <a:r>
              <a:rPr lang="cs-CZ" sz="3500" dirty="0" smtClean="0"/>
              <a:t>Při volbě nového PIN dbejte základních bezpečnostních pravidel:</a:t>
            </a:r>
          </a:p>
          <a:p>
            <a:pPr lvl="1"/>
            <a:r>
              <a:rPr lang="cs-CZ" sz="3500" dirty="0" smtClean="0"/>
              <a:t>nezadávejte čtyři stejná čísla nebo část svého data narození</a:t>
            </a:r>
          </a:p>
          <a:p>
            <a:pPr lvl="1"/>
            <a:r>
              <a:rPr lang="cs-CZ" sz="3500" dirty="0" smtClean="0"/>
              <a:t>nezadávejte část čísla karty ani jiné číselné údaje, které je možné zjistit jednoduše</a:t>
            </a:r>
          </a:p>
          <a:p>
            <a:pPr lvl="1"/>
            <a:r>
              <a:rPr lang="cs-CZ" sz="3500" dirty="0" smtClean="0"/>
              <a:t>nenechejte se při transakci nikým rušit</a:t>
            </a:r>
          </a:p>
          <a:p>
            <a:pPr marL="0" indent="0">
              <a:buNone/>
            </a:pPr>
            <a:r>
              <a:rPr lang="cs-CZ" sz="3500" dirty="0" smtClean="0"/>
              <a:t> </a:t>
            </a:r>
          </a:p>
          <a:p>
            <a:r>
              <a:rPr lang="cs-CZ" sz="3500" b="1" dirty="0" smtClean="0"/>
              <a:t>4. krok           Pro kontrolu zadejte svůj nový PIN ještě jednou</a:t>
            </a:r>
          </a:p>
          <a:p>
            <a:r>
              <a:rPr lang="cs-CZ" sz="3500" dirty="0" smtClean="0"/>
              <a:t>Bezprostředně po ukončení operace vám bankomat vytiskne stvrzenku o tom, že PIN byl úspěšně změněn. Z bezpečnostních důvodů nebude nový PIN na stvrzence uveden, proto si ho při zadávání dobře zapamatujte.</a:t>
            </a:r>
          </a:p>
          <a:p>
            <a:endParaRPr lang="cs-CZ" sz="3500" dirty="0" smtClean="0"/>
          </a:p>
          <a:p>
            <a:r>
              <a:rPr lang="cs-CZ" sz="3500" b="1" dirty="0" smtClean="0"/>
              <a:t>5. krok           Odeberte svoji kartu z bankomatu</a:t>
            </a:r>
          </a:p>
          <a:p>
            <a:r>
              <a:rPr lang="cs-CZ" sz="3500" dirty="0" smtClean="0"/>
              <a:t>Nový PIN je platný ihned, takže při další transakci už zadáte jeho novou podobu.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52756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Chybný PIN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55000" lnSpcReduction="20000"/>
          </a:bodyPr>
          <a:lstStyle/>
          <a:p>
            <a:r>
              <a:rPr lang="cs-CZ" sz="3600" b="1" dirty="0" smtClean="0"/>
              <a:t>1. krok                         Pokuste se zadat správný PIN</a:t>
            </a:r>
          </a:p>
          <a:p>
            <a:r>
              <a:rPr lang="cs-CZ" dirty="0" smtClean="0"/>
              <a:t>Pokud na bankomatu zadáte špatný PIN, na obrazovce se objeví zpráva o chybě: „</a:t>
            </a:r>
            <a:r>
              <a:rPr lang="cs-CZ" i="1" dirty="0" smtClean="0"/>
              <a:t>Chybný PIN. Zadejte prosím PIN znovu.</a:t>
            </a:r>
            <a:r>
              <a:rPr lang="cs-CZ" dirty="0" smtClean="0"/>
              <a:t>“ Pokuste se PIN zadat znovu.</a:t>
            </a:r>
          </a:p>
          <a:p>
            <a:r>
              <a:rPr lang="cs-CZ" dirty="0" smtClean="0"/>
              <a:t>Při prvním chybném zadání </a:t>
            </a:r>
            <a:r>
              <a:rPr lang="cs-CZ" dirty="0" err="1" smtClean="0"/>
              <a:t>PINu</a:t>
            </a:r>
            <a:r>
              <a:rPr lang="cs-CZ" dirty="0" smtClean="0"/>
              <a:t> během placení v obchodě se na platebním terminálu zobrazí zpráva: „</a:t>
            </a:r>
            <a:r>
              <a:rPr lang="cs-CZ" i="1" dirty="0" smtClean="0"/>
              <a:t>Chybný PIN. Zadejte PIN</a:t>
            </a:r>
            <a:r>
              <a:rPr lang="cs-CZ" dirty="0" smtClean="0"/>
              <a:t>." Řiďte se pokyny a zadejte správný PIN.</a:t>
            </a:r>
          </a:p>
          <a:p>
            <a:r>
              <a:rPr lang="cs-CZ" sz="3600" b="1" dirty="0" smtClean="0"/>
              <a:t>2. krok                       Vyhledejte správný PIN</a:t>
            </a:r>
          </a:p>
          <a:p>
            <a:r>
              <a:rPr lang="cs-CZ" dirty="0" smtClean="0"/>
              <a:t>Správný PIN najdete v zásilce, kterou jsme vám poslali při </a:t>
            </a:r>
            <a:br>
              <a:rPr lang="cs-CZ" dirty="0" smtClean="0"/>
            </a:br>
            <a:r>
              <a:rPr lang="cs-CZ" dirty="0" smtClean="0"/>
              <a:t>vydání karty.</a:t>
            </a:r>
          </a:p>
          <a:p>
            <a:r>
              <a:rPr lang="cs-CZ" sz="3600" b="1" dirty="0" smtClean="0"/>
              <a:t>3. krok                       Ukončete transakci</a:t>
            </a:r>
          </a:p>
          <a:p>
            <a:r>
              <a:rPr lang="cs-CZ" dirty="0" smtClean="0"/>
              <a:t>Pokud zadáte na bankomatu chybný PIN třikrát po sobě, obrazovka hlásí: „</a:t>
            </a:r>
            <a:r>
              <a:rPr lang="cs-CZ" i="1" dirty="0" smtClean="0"/>
              <a:t>Litujeme, transakce neprovedena. Kartu nelze použít. Odeberte prosím svou kartu a stvrzenku.</a:t>
            </a:r>
            <a:r>
              <a:rPr lang="cs-CZ" dirty="0" smtClean="0"/>
              <a:t>“ Bankomat kartu nezadrží a vydá ji zpět.</a:t>
            </a:r>
          </a:p>
          <a:p>
            <a:r>
              <a:rPr lang="cs-CZ" dirty="0" smtClean="0"/>
              <a:t>Pokud při platbě v obchodě opětovně zadáte chybný PIN, transakci ukončete.</a:t>
            </a:r>
          </a:p>
          <a:p>
            <a:r>
              <a:rPr lang="cs-CZ" dirty="0" smtClean="0"/>
              <a:t>V obou případech nebude karta zablokována, takže ji můžete dále používat, jakmile zadáte správný PIN.</a:t>
            </a:r>
          </a:p>
          <a:p>
            <a:r>
              <a:rPr lang="cs-CZ" sz="3600" b="1" dirty="0" smtClean="0"/>
              <a:t>4. krok                       Požádejte o </a:t>
            </a:r>
            <a:r>
              <a:rPr lang="cs-CZ" sz="3600" b="1" dirty="0" err="1" smtClean="0"/>
              <a:t>znovuzaslání</a:t>
            </a:r>
            <a:endParaRPr lang="cs-CZ" sz="3600" b="1" dirty="0" smtClean="0"/>
          </a:p>
          <a:p>
            <a:r>
              <a:rPr lang="cs-CZ" dirty="0" smtClean="0"/>
              <a:t>V případě, že zásilku s PIN již nemáte nebo jste si PIN změnil/a, </a:t>
            </a:r>
            <a:r>
              <a:rPr lang="cs-CZ" b="1" dirty="0" smtClean="0"/>
              <a:t>požádejte o jeho </a:t>
            </a:r>
            <a:r>
              <a:rPr lang="cs-CZ" b="1" dirty="0" err="1" smtClean="0"/>
              <a:t>znovuzaslání</a:t>
            </a:r>
            <a:r>
              <a:rPr lang="cs-CZ" b="1" dirty="0" smtClean="0"/>
              <a:t> na kontaktním pracovišti Úřadu práce ČR.</a:t>
            </a:r>
            <a:r>
              <a:rPr lang="cs-CZ" dirty="0" smtClean="0"/>
              <a:t>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6821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sKarta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marL="0" indent="0">
              <a:buNone/>
            </a:pPr>
            <a:endParaRPr lang="cs-CZ" b="1" dirty="0"/>
          </a:p>
          <a:p>
            <a:r>
              <a:rPr lang="cs-CZ" dirty="0" smtClean="0"/>
              <a:t>je novou </a:t>
            </a:r>
            <a:r>
              <a:rPr lang="cs-CZ" dirty="0"/>
              <a:t>peněženkou. Jejím </a:t>
            </a:r>
            <a:r>
              <a:rPr lang="cs-CZ" dirty="0" smtClean="0"/>
              <a:t>prostřednictvím budou klienti ÚP </a:t>
            </a:r>
            <a:r>
              <a:rPr lang="cs-CZ" dirty="0"/>
              <a:t>od státu dostávat sociální dávky.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252" y="4149080"/>
            <a:ext cx="266700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149080"/>
            <a:ext cx="266700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9252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cs-CZ" dirty="0" smtClean="0"/>
              <a:t>Kde získat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592"/>
          </a:xfrm>
        </p:spPr>
        <p:txBody>
          <a:bodyPr>
            <a:normAutofit fontScale="25000" lnSpcReduction="20000"/>
          </a:bodyPr>
          <a:lstStyle/>
          <a:p>
            <a:r>
              <a:rPr lang="cs-CZ" sz="8000" b="1" dirty="0" smtClean="0"/>
              <a:t>WEB</a:t>
            </a:r>
            <a:br>
              <a:rPr lang="cs-CZ" sz="8000" b="1" dirty="0" smtClean="0"/>
            </a:br>
            <a:r>
              <a:rPr lang="cs-CZ" sz="8000" b="1" dirty="0" smtClean="0">
                <a:hlinkClick r:id="rId2"/>
              </a:rPr>
              <a:t>www.skontakt.cz</a:t>
            </a:r>
            <a:endParaRPr lang="cs-CZ" sz="8000" b="1" dirty="0" smtClean="0"/>
          </a:p>
          <a:p>
            <a:pPr marL="0" indent="0">
              <a:buNone/>
            </a:pPr>
            <a:endParaRPr lang="cs-CZ" sz="8000" dirty="0" smtClean="0"/>
          </a:p>
          <a:p>
            <a:r>
              <a:rPr lang="cs-CZ" sz="8000" b="1" dirty="0" smtClean="0"/>
              <a:t>Kontaktní centrum pro dávky:</a:t>
            </a:r>
            <a:br>
              <a:rPr lang="cs-CZ" sz="8000" b="1" dirty="0" smtClean="0"/>
            </a:br>
            <a:r>
              <a:rPr lang="cs-CZ" sz="8000" b="1" dirty="0" smtClean="0">
                <a:solidFill>
                  <a:srgbClr val="FF0000"/>
                </a:solidFill>
              </a:rPr>
              <a:t>844 844 803 </a:t>
            </a:r>
            <a:r>
              <a:rPr lang="cs-CZ" sz="8000" b="1" dirty="0" smtClean="0"/>
              <a:t>(za poplatek)</a:t>
            </a:r>
            <a:br>
              <a:rPr lang="cs-CZ" sz="8000" b="1" dirty="0" smtClean="0"/>
            </a:br>
            <a:r>
              <a:rPr lang="cs-CZ" sz="8000" b="1" dirty="0" smtClean="0">
                <a:hlinkClick r:id="rId3" tooltip="kontaktni.centrum@mpsv.cz"/>
              </a:rPr>
              <a:t>kontaktni.centrum@mpsv.cz</a:t>
            </a:r>
            <a:br>
              <a:rPr lang="cs-CZ" sz="8000" b="1" dirty="0" smtClean="0">
                <a:hlinkClick r:id="rId3" tooltip="kontaktni.centrum@mpsv.cz"/>
              </a:rPr>
            </a:br>
            <a:r>
              <a:rPr lang="cs-CZ" sz="8000" dirty="0" smtClean="0">
                <a:effectLst/>
              </a:rPr>
              <a:t>Poskytuje informace k dávkám.</a:t>
            </a:r>
            <a:r>
              <a:rPr lang="cs-CZ" sz="8000" dirty="0" smtClean="0"/>
              <a:t> </a:t>
            </a:r>
          </a:p>
          <a:p>
            <a:pPr marL="0" indent="0">
              <a:buNone/>
            </a:pPr>
            <a:endParaRPr lang="cs-CZ" sz="8000" dirty="0" smtClean="0"/>
          </a:p>
          <a:p>
            <a:r>
              <a:rPr lang="cs-CZ" sz="8000" b="1" dirty="0" smtClean="0"/>
              <a:t>Kontaktní centrum pro </a:t>
            </a:r>
            <a:r>
              <a:rPr lang="cs-CZ" sz="8000" b="1" dirty="0" err="1" smtClean="0"/>
              <a:t>sKartu</a:t>
            </a:r>
            <a:r>
              <a:rPr lang="cs-CZ" sz="8000" b="1" dirty="0" smtClean="0"/>
              <a:t> </a:t>
            </a:r>
            <a:r>
              <a:rPr lang="cs-CZ" sz="8000" b="1" dirty="0" smtClean="0">
                <a:solidFill>
                  <a:srgbClr val="FF0000"/>
                </a:solidFill>
              </a:rPr>
              <a:t>800 752 782 </a:t>
            </a:r>
            <a:r>
              <a:rPr lang="cs-CZ" sz="8000" b="1" dirty="0" smtClean="0"/>
              <a:t>(bezplatná linka České spořitelny)</a:t>
            </a:r>
            <a:r>
              <a:rPr lang="cs-CZ" sz="8000" dirty="0" smtClean="0"/>
              <a:t> </a:t>
            </a:r>
          </a:p>
          <a:p>
            <a:endParaRPr lang="cs-CZ" sz="8000" dirty="0" smtClean="0"/>
          </a:p>
          <a:p>
            <a:pPr lvl="0"/>
            <a:r>
              <a:rPr lang="cs-CZ" sz="8000" dirty="0">
                <a:solidFill>
                  <a:prstClr val="black"/>
                </a:solidFill>
              </a:rPr>
              <a:t>Sociální reforma – změny 2012</a:t>
            </a:r>
            <a:br>
              <a:rPr lang="cs-CZ" sz="8000" dirty="0">
                <a:solidFill>
                  <a:prstClr val="black"/>
                </a:solidFill>
              </a:rPr>
            </a:br>
            <a:r>
              <a:rPr lang="cs-CZ" sz="8000" dirty="0">
                <a:solidFill>
                  <a:prstClr val="black"/>
                </a:solidFill>
                <a:hlinkClick r:id="rId4" tooltip="socialnireforma.mpsv.cz/cs/"/>
              </a:rPr>
              <a:t>socialnireforma.mpsv.cz/</a:t>
            </a:r>
            <a:r>
              <a:rPr lang="cs-CZ" sz="8000" dirty="0" err="1">
                <a:solidFill>
                  <a:prstClr val="black"/>
                </a:solidFill>
                <a:hlinkClick r:id="rId4" tooltip="socialnireforma.mpsv.cz/cs/"/>
              </a:rPr>
              <a:t>cs</a:t>
            </a:r>
            <a:r>
              <a:rPr lang="cs-CZ" sz="8000" dirty="0">
                <a:solidFill>
                  <a:prstClr val="black"/>
                </a:solidFill>
                <a:hlinkClick r:id="rId4" tooltip="socialnireforma.mpsv.cz/cs/"/>
              </a:rPr>
              <a:t>/</a:t>
            </a:r>
            <a:r>
              <a:rPr lang="cs-CZ" sz="8000" dirty="0">
                <a:solidFill>
                  <a:prstClr val="black"/>
                </a:solidFill>
              </a:rPr>
              <a:t> </a:t>
            </a:r>
          </a:p>
          <a:p>
            <a:pPr marL="0" indent="0">
              <a:buNone/>
            </a:pPr>
            <a:endParaRPr lang="cs-CZ" sz="8000" dirty="0" smtClean="0"/>
          </a:p>
          <a:p>
            <a:r>
              <a:rPr lang="cs-CZ" sz="8000" dirty="0" smtClean="0"/>
              <a:t>Ministerstvo práce a sociálních věcí ČR</a:t>
            </a:r>
            <a:br>
              <a:rPr lang="cs-CZ" sz="8000" dirty="0" smtClean="0"/>
            </a:br>
            <a:r>
              <a:rPr lang="cs-CZ" sz="8000" dirty="0" smtClean="0">
                <a:hlinkClick r:id="rId5" tooltip="odkaz na webové stránky MPSV"/>
              </a:rPr>
              <a:t>www.mpsv.cz/cs/</a:t>
            </a:r>
            <a:r>
              <a:rPr lang="cs-CZ" sz="8000" dirty="0" smtClean="0"/>
              <a:t> </a:t>
            </a:r>
          </a:p>
          <a:p>
            <a:pPr marL="0" indent="0">
              <a:buNone/>
            </a:pPr>
            <a:endParaRPr lang="cs-CZ" sz="8000" dirty="0" smtClean="0"/>
          </a:p>
          <a:p>
            <a:r>
              <a:rPr lang="cs-CZ" sz="8000" dirty="0" smtClean="0"/>
              <a:t>Česká spořitelna, a. s.</a:t>
            </a:r>
            <a:br>
              <a:rPr lang="cs-CZ" sz="8000" dirty="0" smtClean="0"/>
            </a:br>
            <a:r>
              <a:rPr lang="cs-CZ" sz="8000" dirty="0" smtClean="0">
                <a:hlinkClick r:id="rId6" tooltip="www.csas.cz"/>
              </a:rPr>
              <a:t>www.csas.cz</a:t>
            </a:r>
            <a:r>
              <a:rPr lang="cs-CZ" sz="8000" dirty="0" smtClean="0"/>
              <a:t> </a:t>
            </a:r>
          </a:p>
          <a:p>
            <a:pPr marL="0" indent="0">
              <a:buNone/>
            </a:pPr>
            <a:endParaRPr lang="cs-CZ" sz="43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6934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/>
              <a:t>V </a:t>
            </a:r>
            <a:r>
              <a:rPr lang="cs-CZ" sz="3800" dirty="0" smtClean="0"/>
              <a:t>polovině</a:t>
            </a:r>
            <a:r>
              <a:rPr lang="cs-CZ" dirty="0" smtClean="0"/>
              <a:t> letošního roku dojde k zásadní změně vyplácení většiny sociálních dávek. Na začátku července začnou úřady práce vydávat karty sociálních systémů, tzv. </a:t>
            </a:r>
            <a:r>
              <a:rPr lang="cs-CZ" dirty="0" err="1" smtClean="0"/>
              <a:t>sKarty</a:t>
            </a:r>
            <a:r>
              <a:rPr lang="cs-CZ" dirty="0" smtClean="0"/>
              <a:t>, na kterou budou občané přijímat všechny dávky s výjimkou důchodů a nemocenské. 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 příjemce důchodů a nemocenské se tedy nic nezmění v dosavadním vyplácení dávek. </a:t>
            </a:r>
          </a:p>
          <a:p>
            <a:r>
              <a:rPr lang="cs-CZ" dirty="0"/>
              <a:t>S</a:t>
            </a:r>
            <a:r>
              <a:rPr lang="cs-CZ" dirty="0" smtClean="0"/>
              <a:t>myslem nového způsobu výplaty, prostřednictvím </a:t>
            </a:r>
            <a:r>
              <a:rPr lang="cs-CZ" dirty="0" err="1" smtClean="0"/>
              <a:t>sKarty</a:t>
            </a:r>
            <a:r>
              <a:rPr lang="cs-CZ" dirty="0" smtClean="0"/>
              <a:t>, je podle ministerstva zefektivnění systému a významné snížení nákladů spojených s vyplácením dávek.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36805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</a:b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Kdo kartu obdrží</a:t>
            </a:r>
            <a:b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8274151"/>
              </p:ext>
            </p:extLst>
          </p:nvPr>
        </p:nvGraphicFramePr>
        <p:xfrm>
          <a:off x="457200" y="1556792"/>
          <a:ext cx="8229600" cy="435864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r>
                        <a:rPr lang="cs-CZ" sz="2800" dirty="0"/>
                        <a:t>Všichni příjemci nepojistných sociálních dávek a dávek z oblasti státní politiky zaměstnanosti: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800" dirty="0" smtClean="0"/>
                        <a:t> rodičovského </a:t>
                      </a:r>
                      <a:r>
                        <a:rPr lang="cs-CZ" sz="2800" dirty="0"/>
                        <a:t>příspěvku,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800" dirty="0" smtClean="0"/>
                        <a:t> přídavku </a:t>
                      </a:r>
                      <a:r>
                        <a:rPr lang="cs-CZ" sz="2800" dirty="0"/>
                        <a:t>na dítě,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800" dirty="0" smtClean="0"/>
                        <a:t> příspěvku </a:t>
                      </a:r>
                      <a:r>
                        <a:rPr lang="cs-CZ" sz="2800" dirty="0"/>
                        <a:t>na bydlení,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800" dirty="0" smtClean="0"/>
                        <a:t> podpory </a:t>
                      </a:r>
                      <a:r>
                        <a:rPr lang="cs-CZ" sz="2800" dirty="0"/>
                        <a:t>v nezaměstnanosti,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800" dirty="0" smtClean="0"/>
                        <a:t> dávek </a:t>
                      </a:r>
                      <a:r>
                        <a:rPr lang="cs-CZ" sz="2800" dirty="0"/>
                        <a:t>v hmotné nouzi,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800" dirty="0" smtClean="0"/>
                        <a:t> dávek </a:t>
                      </a:r>
                      <a:r>
                        <a:rPr lang="cs-CZ" sz="2800" dirty="0"/>
                        <a:t>pro osoby se zdravotním postižením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2800" dirty="0" smtClean="0"/>
                        <a:t> a </a:t>
                      </a:r>
                      <a:r>
                        <a:rPr lang="cs-CZ" sz="2800" dirty="0"/>
                        <a:t>řady dalších dávek.</a:t>
                      </a:r>
                    </a:p>
                    <a:p>
                      <a:r>
                        <a:rPr lang="cs-CZ" sz="2800" dirty="0"/>
                        <a:t>Karta není určena pro výplaty důchodů a nemocenské.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1269093"/>
            <a:ext cx="7499176" cy="2354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cs-CZ" sz="13500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rgbClr val="545B47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rgbClr val="545B47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050" name="Picture 2" descr="bor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204864"/>
            <a:ext cx="19145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64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Dávky státní sociální podpory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Přídavek na dítě</a:t>
            </a:r>
            <a:r>
              <a:rPr lang="cs-CZ" sz="3600" dirty="0" smtClean="0"/>
              <a:t> </a:t>
            </a:r>
          </a:p>
          <a:p>
            <a:r>
              <a:rPr lang="cs-CZ" sz="3600" b="1" dirty="0" smtClean="0"/>
              <a:t>Rodičovský příspěvek</a:t>
            </a:r>
            <a:r>
              <a:rPr lang="cs-CZ" sz="3600" dirty="0" smtClean="0"/>
              <a:t> </a:t>
            </a:r>
          </a:p>
          <a:p>
            <a:r>
              <a:rPr lang="cs-CZ" sz="3600" b="1" dirty="0" smtClean="0"/>
              <a:t>Příspěvek na bydlení</a:t>
            </a:r>
            <a:r>
              <a:rPr lang="cs-CZ" sz="3600" dirty="0" smtClean="0"/>
              <a:t> </a:t>
            </a:r>
          </a:p>
          <a:p>
            <a:r>
              <a:rPr lang="cs-CZ" sz="3600" b="1" dirty="0" smtClean="0"/>
              <a:t>Dávky pěstounské péče</a:t>
            </a:r>
            <a:r>
              <a:rPr lang="cs-CZ" sz="3600" dirty="0" smtClean="0"/>
              <a:t> </a:t>
            </a:r>
          </a:p>
          <a:p>
            <a:r>
              <a:rPr lang="cs-CZ" sz="3600" b="1" dirty="0" smtClean="0"/>
              <a:t>Porodné</a:t>
            </a:r>
            <a:r>
              <a:rPr lang="cs-CZ" sz="3600" dirty="0" smtClean="0"/>
              <a:t> </a:t>
            </a:r>
          </a:p>
          <a:p>
            <a:r>
              <a:rPr lang="cs-CZ" sz="3600" b="1" dirty="0" smtClean="0"/>
              <a:t>Pohřebné</a:t>
            </a:r>
            <a:r>
              <a:rPr lang="cs-CZ" sz="3600" dirty="0" smtClean="0"/>
              <a:t> </a:t>
            </a:r>
          </a:p>
          <a:p>
            <a:endParaRPr lang="cs-CZ" dirty="0"/>
          </a:p>
        </p:txBody>
      </p:sp>
      <p:pic>
        <p:nvPicPr>
          <p:cNvPr id="14337" name="Picture 1" descr="bor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861048"/>
            <a:ext cx="19145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889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Dávky pro zdravotně postižené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Příspěvek na mobilitu</a:t>
            </a:r>
            <a:r>
              <a:rPr lang="cs-CZ" dirty="0" smtClean="0"/>
              <a:t> </a:t>
            </a:r>
          </a:p>
          <a:p>
            <a:r>
              <a:rPr lang="cs-CZ" dirty="0" smtClean="0"/>
              <a:t>náleží zdravotně postiženým, kteří mají problém s mobilitou nebo orientací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b="1" dirty="0" smtClean="0"/>
              <a:t>Příspěvek na zvláštní pomůcky</a:t>
            </a:r>
            <a:r>
              <a:rPr lang="cs-CZ" dirty="0" smtClean="0"/>
              <a:t> </a:t>
            </a:r>
          </a:p>
          <a:p>
            <a:r>
              <a:rPr lang="cs-CZ" dirty="0" smtClean="0"/>
              <a:t>jedná se o jednorázovou dávku na nákup pomůcek</a:t>
            </a:r>
          </a:p>
          <a:p>
            <a:r>
              <a:rPr lang="cs-CZ" dirty="0" smtClean="0"/>
              <a:t>příjemce dávky musí uhradit část nákladů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9437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Příspěvek na péči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5950490"/>
              </p:ext>
            </p:extLst>
          </p:nvPr>
        </p:nvGraphicFramePr>
        <p:xfrm>
          <a:off x="457200" y="1988841"/>
          <a:ext cx="8229600" cy="2952328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2952328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cs-CZ" sz="2800" baseline="0" dirty="0" smtClean="0"/>
                        <a:t> </a:t>
                      </a:r>
                      <a:r>
                        <a:rPr lang="cs-CZ" sz="3200" dirty="0" smtClean="0"/>
                        <a:t>dostávají </a:t>
                      </a:r>
                      <a:r>
                        <a:rPr lang="cs-CZ" sz="3200" dirty="0"/>
                        <a:t>ho lidé, kteří se o sebe nemohou </a:t>
                      </a:r>
                      <a:r>
                        <a:rPr lang="cs-CZ" sz="3200" dirty="0" smtClean="0"/>
                        <a:t> </a:t>
                      </a:r>
                    </a:p>
                    <a:p>
                      <a:pPr>
                        <a:buFont typeface="Arial"/>
                        <a:buNone/>
                      </a:pPr>
                      <a:r>
                        <a:rPr lang="cs-CZ" sz="3200" baseline="0" dirty="0" smtClean="0"/>
                        <a:t>  </a:t>
                      </a:r>
                      <a:r>
                        <a:rPr lang="cs-CZ" sz="3200" dirty="0" smtClean="0"/>
                        <a:t>postarat </a:t>
                      </a:r>
                      <a:r>
                        <a:rPr lang="cs-CZ" sz="3200" dirty="0"/>
                        <a:t>a potřebují pomoc jiné osoby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3200" dirty="0" smtClean="0"/>
                        <a:t> vyplácí </a:t>
                      </a:r>
                      <a:r>
                        <a:rPr lang="cs-CZ" sz="3200" dirty="0"/>
                        <a:t>se tomu, o koho je pečováno</a:t>
                      </a:r>
                    </a:p>
                    <a:p>
                      <a:r>
                        <a:rPr lang="cs-CZ" sz="2800" dirty="0"/>
                        <a:t> </a:t>
                      </a:r>
                    </a:p>
                    <a:p>
                      <a:r>
                        <a:rPr lang="cs-CZ" dirty="0"/>
                        <a:t> </a:t>
                      </a:r>
                    </a:p>
                    <a:p>
                      <a:r>
                        <a:rPr lang="cs-CZ" dirty="0"/>
                        <a:t> </a:t>
                      </a:r>
                    </a:p>
                    <a:p>
                      <a:r>
                        <a:rPr lang="cs-CZ" dirty="0"/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1869564"/>
            <a:ext cx="3826768" cy="263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rgbClr val="545B47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cs-CZ" sz="13500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rgbClr val="545B47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rgbClr val="545B47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3315" name="Picture 3" descr="bor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861048"/>
            <a:ext cx="19145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439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Dávky v hmotné nouzi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24536"/>
          </a:xfrm>
        </p:spPr>
        <p:txBody>
          <a:bodyPr>
            <a:normAutofit fontScale="92500" lnSpcReduction="20000"/>
          </a:bodyPr>
          <a:lstStyle/>
          <a:p>
            <a:r>
              <a:rPr lang="cs-CZ" b="1" dirty="0" smtClean="0"/>
              <a:t>Příspěvek na živobytí</a:t>
            </a:r>
            <a:r>
              <a:rPr lang="cs-CZ" dirty="0" smtClean="0"/>
              <a:t> </a:t>
            </a:r>
          </a:p>
          <a:p>
            <a:r>
              <a:rPr lang="cs-CZ" dirty="0" smtClean="0"/>
              <a:t>slouží k financování základních životních potřeb (např. nákupu potravin, hygienického zboží apod.)</a:t>
            </a:r>
          </a:p>
          <a:p>
            <a:pPr marL="0" indent="0">
              <a:buNone/>
            </a:pPr>
            <a:r>
              <a:rPr lang="cs-CZ" dirty="0" smtClean="0"/>
              <a:t> </a:t>
            </a:r>
          </a:p>
          <a:p>
            <a:r>
              <a:rPr lang="cs-CZ" b="1" dirty="0" smtClean="0"/>
              <a:t>Doplatek na bydlení</a:t>
            </a:r>
            <a:r>
              <a:rPr lang="cs-CZ" dirty="0" smtClean="0"/>
              <a:t> </a:t>
            </a:r>
          </a:p>
          <a:p>
            <a:r>
              <a:rPr lang="cs-CZ" dirty="0" smtClean="0"/>
              <a:t>vyplácí se, pokud nestačí příspěvek na živobytí ani příspěvek na bydlení</a:t>
            </a:r>
          </a:p>
          <a:p>
            <a:pPr marL="0" indent="0">
              <a:buNone/>
            </a:pPr>
            <a:r>
              <a:rPr lang="cs-CZ" dirty="0" smtClean="0"/>
              <a:t> </a:t>
            </a:r>
          </a:p>
          <a:p>
            <a:r>
              <a:rPr lang="cs-CZ" b="1" dirty="0" smtClean="0"/>
              <a:t>Mimořádná okamžitá pomoc</a:t>
            </a:r>
            <a:r>
              <a:rPr lang="cs-CZ" dirty="0" smtClean="0"/>
              <a:t> </a:t>
            </a:r>
          </a:p>
          <a:p>
            <a:r>
              <a:rPr lang="cs-CZ" dirty="0" smtClean="0"/>
              <a:t>je určena obětem živelních pohrom a dalších nepříjemných životních situací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870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</a:b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Kdy a kde ji získám</a:t>
            </a:r>
            <a:b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4422066"/>
              </p:ext>
            </p:extLst>
          </p:nvPr>
        </p:nvGraphicFramePr>
        <p:xfrm>
          <a:off x="457200" y="1484784"/>
          <a:ext cx="8229600" cy="3795896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3795896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cs-CZ" sz="3200" dirty="0" smtClean="0"/>
                        <a:t> pokud </a:t>
                      </a:r>
                      <a:r>
                        <a:rPr lang="cs-CZ" sz="3200" dirty="0"/>
                        <a:t>již pobíráte jakékoli dávky, není třeba nic </a:t>
                      </a:r>
                      <a:r>
                        <a:rPr lang="cs-CZ" sz="3200" dirty="0" smtClean="0"/>
                        <a:t> </a:t>
                      </a:r>
                    </a:p>
                    <a:p>
                      <a:pPr>
                        <a:buFont typeface="Arial"/>
                        <a:buNone/>
                      </a:pPr>
                      <a:r>
                        <a:rPr lang="cs-CZ" sz="3200" dirty="0" smtClean="0"/>
                        <a:t>  dělat</a:t>
                      </a:r>
                      <a:endParaRPr lang="cs-CZ" sz="3200" dirty="0"/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3200" dirty="0" smtClean="0"/>
                        <a:t> vyčkejte</a:t>
                      </a:r>
                      <a:r>
                        <a:rPr lang="cs-CZ" sz="3200" dirty="0"/>
                        <a:t>, až vás úřad práce vyzve k převzetí </a:t>
                      </a:r>
                      <a:r>
                        <a:rPr lang="cs-CZ" sz="3200" dirty="0" smtClean="0"/>
                        <a:t>  </a:t>
                      </a:r>
                    </a:p>
                    <a:p>
                      <a:pPr>
                        <a:buFont typeface="Arial"/>
                        <a:buNone/>
                      </a:pPr>
                      <a:r>
                        <a:rPr lang="cs-CZ" sz="3200" baseline="0" dirty="0" smtClean="0"/>
                        <a:t>  </a:t>
                      </a:r>
                      <a:r>
                        <a:rPr lang="cs-CZ" sz="3200" dirty="0" smtClean="0"/>
                        <a:t>karty(sdělení, výzva, aktivní vyhledávání ve</a:t>
                      </a:r>
                      <a:r>
                        <a:rPr lang="cs-CZ" sz="3200" baseline="0" dirty="0" smtClean="0"/>
                        <a:t> </a:t>
                      </a:r>
                    </a:p>
                    <a:p>
                      <a:pPr>
                        <a:buFont typeface="Arial"/>
                        <a:buNone/>
                      </a:pPr>
                      <a:r>
                        <a:rPr lang="cs-CZ" sz="3200" baseline="0" dirty="0" smtClean="0"/>
                        <a:t>  spolupráci s obcí)</a:t>
                      </a:r>
                      <a:endParaRPr lang="cs-CZ" sz="3200" dirty="0"/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3200" dirty="0" smtClean="0"/>
                        <a:t> kartu </a:t>
                      </a:r>
                      <a:r>
                        <a:rPr lang="cs-CZ" sz="3200" dirty="0"/>
                        <a:t>si převezmete na příslušném úřadu práce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cs-CZ" sz="3200" dirty="0" smtClean="0"/>
                        <a:t> PIN </a:t>
                      </a:r>
                      <a:r>
                        <a:rPr lang="cs-CZ" sz="3200" dirty="0"/>
                        <a:t>vám bude zaslán poštou</a:t>
                      </a:r>
                    </a:p>
                    <a:p>
                      <a:r>
                        <a:rPr lang="cs-CZ" dirty="0"/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1954893"/>
            <a:ext cx="5842992" cy="2354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cs-CZ" sz="13500" b="1" i="0" u="none" strike="noStrike" cap="none" normalizeH="0" baseline="0" dirty="0" smtClean="0">
                <a:ln>
                  <a:noFill/>
                </a:ln>
                <a:solidFill>
                  <a:srgbClr val="545B47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cs-CZ" sz="1800" b="1" i="0" u="none" strike="noStrike" cap="none" normalizeH="0" baseline="0" dirty="0" smtClean="0">
              <a:ln>
                <a:noFill/>
              </a:ln>
              <a:solidFill>
                <a:srgbClr val="545B47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rgbClr val="545B47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075" name="Picture 3" descr="bor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437112"/>
            <a:ext cx="19145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38462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703</Words>
  <Application>Microsoft Office PowerPoint</Application>
  <PresentationFormat>Předvádění na obrazovce (4:3)</PresentationFormat>
  <Paragraphs>217</Paragraphs>
  <Slides>20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Motiv systému Office</vt:lpstr>
      <vt:lpstr>  </vt:lpstr>
      <vt:lpstr>sKarta</vt:lpstr>
      <vt:lpstr>Prezentace aplikace PowerPoint</vt:lpstr>
      <vt:lpstr> Kdo kartu obdrží </vt:lpstr>
      <vt:lpstr>Dávky státní sociální podpory</vt:lpstr>
      <vt:lpstr>Dávky pro zdravotně postižené</vt:lpstr>
      <vt:lpstr>Příspěvek na péči</vt:lpstr>
      <vt:lpstr>Dávky v hmotné nouzi</vt:lpstr>
      <vt:lpstr> Kdy a kde ji získám </vt:lpstr>
      <vt:lpstr>Charakteristika</vt:lpstr>
      <vt:lpstr> Výhody </vt:lpstr>
      <vt:lpstr> Funkce karty </vt:lpstr>
      <vt:lpstr> Použití karty </vt:lpstr>
      <vt:lpstr>Některá omezení sKarty </vt:lpstr>
      <vt:lpstr>Poplatky</vt:lpstr>
      <vt:lpstr> Převzetí karty </vt:lpstr>
      <vt:lpstr>Ztráta karty</vt:lpstr>
      <vt:lpstr>Změna PIN</vt:lpstr>
      <vt:lpstr>Chybný PIN</vt:lpstr>
      <vt:lpstr>Kde získat informace</vt:lpstr>
    </vt:vector>
  </TitlesOfParts>
  <Company>MPSV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Zoulová Vladislava (PB)</dc:creator>
  <cp:lastModifiedBy>Holubová Jitka (MB)</cp:lastModifiedBy>
  <cp:revision>7</cp:revision>
  <dcterms:created xsi:type="dcterms:W3CDTF">2012-06-25T09:17:03Z</dcterms:created>
  <dcterms:modified xsi:type="dcterms:W3CDTF">2012-06-27T12:35:10Z</dcterms:modified>
</cp:coreProperties>
</file>